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92" r:id="rId4"/>
    <p:sldId id="259" r:id="rId5"/>
    <p:sldId id="261" r:id="rId6"/>
    <p:sldId id="271" r:id="rId7"/>
    <p:sldId id="282" r:id="rId8"/>
    <p:sldId id="283" r:id="rId9"/>
    <p:sldId id="286" r:id="rId10"/>
    <p:sldId id="274" r:id="rId11"/>
    <p:sldId id="296" r:id="rId12"/>
    <p:sldId id="284" r:id="rId13"/>
    <p:sldId id="275" r:id="rId14"/>
    <p:sldId id="285" r:id="rId15"/>
    <p:sldId id="287" r:id="rId16"/>
    <p:sldId id="294" r:id="rId17"/>
    <p:sldId id="295" r:id="rId18"/>
    <p:sldId id="291" r:id="rId19"/>
    <p:sldId id="297" r:id="rId20"/>
    <p:sldId id="278" r:id="rId21"/>
    <p:sldId id="298" r:id="rId22"/>
    <p:sldId id="293" r:id="rId23"/>
    <p:sldId id="289" r:id="rId24"/>
    <p:sldId id="290" r:id="rId25"/>
    <p:sldId id="288" r:id="rId26"/>
    <p:sldId id="273" r:id="rId27"/>
    <p:sldId id="268" r:id="rId28"/>
    <p:sldId id="269" r:id="rId29"/>
    <p:sldId id="270" r:id="rId30"/>
    <p:sldId id="258" r:id="rId31"/>
    <p:sldId id="280" r:id="rId32"/>
    <p:sldId id="281" r:id="rId33"/>
    <p:sldId id="300" r:id="rId34"/>
    <p:sldId id="299" r:id="rId35"/>
    <p:sldId id="26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12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2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6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  <a:lvl2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2pPr>
            <a:lvl3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3pPr>
            <a:lvl4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4pPr>
            <a:lvl5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6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8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  <a:lvl2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2pPr>
            <a:lvl3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3pPr>
            <a:lvl4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4pPr>
            <a:lvl5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  <a:lvl2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2pPr>
            <a:lvl3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3pPr>
            <a:lvl4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4pPr>
            <a:lvl5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  <a:lvl2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2pPr>
            <a:lvl3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3pPr>
            <a:lvl4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4pPr>
            <a:lvl5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  <a:lvl2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2pPr>
            <a:lvl3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3pPr>
            <a:lvl4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4pPr>
            <a:lvl5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0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2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6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Presentation by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Poonnawich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Siriwongse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Na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Ayudhaya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(G27)</a:t>
            </a:r>
            <a:endParaRPr lang="en-US" dirty="0">
              <a:solidFill>
                <a:schemeClr val="bg1">
                  <a:lumMod val="95000"/>
                </a:schemeClr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2709187"/>
            <a:ext cx="8905875" cy="7293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4134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nd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Core Features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8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tr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49354" y="-6159012"/>
            <a:ext cx="23141354" cy="1301701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Tray Output </a:t>
            </a:r>
            <a:r>
              <a:rPr lang="en-US" b="1" dirty="0" err="1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Visualisation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138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-1754886"/>
            <a:chExt cx="12192000" cy="86128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73328"/>
              <a:ext cx="12192000" cy="588467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Modifiers </a:t>
            </a:r>
            <a:r>
              <a:rPr lang="en-US" dirty="0" err="1"/>
              <a:t>Customisation</a:t>
            </a:r>
            <a:endParaRPr lang="en-US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Allows users to change how each emotion class is determined.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7" y="2672471"/>
            <a:ext cx="4987663" cy="38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Modifier </a:t>
            </a:r>
            <a:r>
              <a:rPr lang="en-US" b="1" dirty="0" err="1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Customisation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52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-1754886"/>
            <a:chExt cx="12192000" cy="86128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73328"/>
              <a:ext cx="12192000" cy="58846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Allows users to activate extra functions, and alter how certain functions work.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94" y="2870522"/>
            <a:ext cx="4735225" cy="3653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74" y="2870522"/>
            <a:ext cx="4735225" cy="36531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74" y="2870521"/>
            <a:ext cx="4735227" cy="36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6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63786"/>
            <a:chOff x="0" y="-1754886"/>
            <a:chExt cx="12192000" cy="86201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85"/>
            <a:stretch/>
          </p:blipFill>
          <p:spPr>
            <a:xfrm>
              <a:off x="1" y="537896"/>
              <a:ext cx="12191999" cy="63273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&amp; Logs</a:t>
            </a:r>
            <a:endParaRPr lang="en-US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Allows users to retrieve the output and emotion class values as text and logs.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28" y="3719721"/>
            <a:ext cx="2616257" cy="2616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86" y="3731384"/>
            <a:ext cx="2616257" cy="26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Outputting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594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Logging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11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-1754886"/>
            <a:chExt cx="12192000" cy="86128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73328"/>
              <a:ext cx="12192000" cy="58846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583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Allows users to change certain </a:t>
            </a:r>
            <a:r>
              <a:rPr lang="en-US" dirty="0" err="1" smtClean="0"/>
              <a:t>behaviours</a:t>
            </a:r>
            <a:r>
              <a:rPr lang="en-US" dirty="0" smtClean="0"/>
              <a:t> of the program.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These </a:t>
            </a:r>
            <a:r>
              <a:rPr lang="en-US" dirty="0" err="1" smtClean="0"/>
              <a:t>behaviours</a:t>
            </a:r>
            <a:r>
              <a:rPr lang="en-US" dirty="0" smtClean="0"/>
              <a:t> are as followed: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Text output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Logs output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Logs </a:t>
            </a:r>
            <a:r>
              <a:rPr lang="en-US" dirty="0"/>
              <a:t>panel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Composer </a:t>
            </a:r>
            <a:r>
              <a:rPr lang="en-US" dirty="0" smtClean="0"/>
              <a:t>mode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Quick action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Invoke delay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02" y="1690688"/>
            <a:ext cx="4735225" cy="36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-1754886"/>
            <a:chExt cx="12192000" cy="86128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73328"/>
              <a:ext cx="12192000" cy="58846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5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Quick action – allows for toggling of text output and logs from the main screen.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Invoke Delay – allows change in computation loop time.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25" y="1053370"/>
            <a:ext cx="2770739" cy="27707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15" y="2821382"/>
            <a:ext cx="2968752" cy="29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8016"/>
            <a:ext cx="12192000" cy="81260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005263"/>
            <a:ext cx="10515600" cy="285273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Asst. Prof. Dr. </a:t>
            </a:r>
            <a:r>
              <a:rPr lang="en-US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Cholwich</a:t>
            </a:r>
            <a:r>
              <a:rPr lang="en-US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Nattee</a:t>
            </a:r>
            <a:endParaRPr lang="en-US" sz="44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27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Logs Panel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98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c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Composer Mode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87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q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Action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78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Invoke Delay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7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-1754886"/>
            <a:chExt cx="12192000" cy="86128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73328"/>
              <a:ext cx="12192000" cy="588467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User Interface</a:t>
            </a:r>
            <a:endParaRPr lang="en-US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Allows users to easily navigate through provided features.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18" y="2687575"/>
            <a:ext cx="4972363" cy="38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6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"/>
            <a:ext cx="12192000" cy="6857999"/>
            <a:chOff x="0" y="0"/>
            <a:chExt cx="12192000" cy="6877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2855"/>
              <a:ext cx="12192000" cy="588467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0"/>
              <a:ext cx="12192000" cy="30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Data Management</a:t>
            </a:r>
            <a:endParaRPr lang="en-US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Allows user data to be preserved and relocated.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Implemented using XML structure.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1" y="3719721"/>
            <a:ext cx="2616257" cy="26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47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User Data Management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15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>
            <a:off x="2757831" y="3495042"/>
            <a:ext cx="968909" cy="743062"/>
          </a:xfrm>
          <a:prstGeom prst="right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9" y="2273696"/>
            <a:ext cx="2268197" cy="3190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Rectangle 29"/>
          <p:cNvSpPr/>
          <p:nvPr/>
        </p:nvSpPr>
        <p:spPr>
          <a:xfrm>
            <a:off x="780769" y="3969585"/>
            <a:ext cx="704843" cy="32778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5256" y="3328867"/>
            <a:ext cx="1105321" cy="49766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 rot="5400000">
            <a:off x="2176706" y="3094072"/>
            <a:ext cx="5170962" cy="1593802"/>
          </a:xfrm>
        </p:spPr>
        <p:txBody>
          <a:bodyPr>
            <a:noAutofit/>
          </a:bodyPr>
          <a:lstStyle/>
          <a:p>
            <a:pPr algn="r"/>
            <a:r>
              <a:rPr lang="en-US" sz="9600" dirty="0" smtClean="0"/>
              <a:t>[            ]</a:t>
            </a:r>
            <a:endParaRPr lang="en-US" sz="9600" dirty="0"/>
          </a:p>
        </p:txBody>
      </p:sp>
      <p:sp>
        <p:nvSpPr>
          <p:cNvPr id="53" name="TextBox 52"/>
          <p:cNvSpPr txBox="1"/>
          <p:nvPr/>
        </p:nvSpPr>
        <p:spPr>
          <a:xfrm>
            <a:off x="3946594" y="6342889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EmoStates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3416" y="6342889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User’s Face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97588" y="3725581"/>
            <a:ext cx="97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x</a:t>
            </a:r>
            <a:endParaRPr lang="en-US" sz="3600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902881" y="1949201"/>
            <a:ext cx="2416273" cy="4165482"/>
            <a:chOff x="3902881" y="1796802"/>
            <a:chExt cx="2416273" cy="416548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469" y="3151324"/>
              <a:ext cx="1441634" cy="144163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284" y="1796802"/>
              <a:ext cx="1606004" cy="16060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81" y="4243672"/>
              <a:ext cx="1718612" cy="1718612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5343129" y="2346960"/>
              <a:ext cx="976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1.0</a:t>
              </a:r>
              <a:endParaRPr lang="en-US" sz="3600" b="1" dirty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43128" y="3593870"/>
              <a:ext cx="976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1.0</a:t>
              </a:r>
              <a:endParaRPr lang="en-US" sz="3600" b="1" dirty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43128" y="4815617"/>
              <a:ext cx="976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0.0</a:t>
              </a:r>
              <a:endParaRPr lang="en-US" sz="3600" b="1" dirty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</p:txBody>
        </p:sp>
      </p:grpSp>
      <p:sp>
        <p:nvSpPr>
          <p:cNvPr id="59" name="Content Placeholder 2"/>
          <p:cNvSpPr>
            <a:spLocks noGrp="1"/>
          </p:cNvSpPr>
          <p:nvPr>
            <p:ph idx="1"/>
          </p:nvPr>
        </p:nvSpPr>
        <p:spPr>
          <a:xfrm rot="5400000">
            <a:off x="4686400" y="3094072"/>
            <a:ext cx="5170962" cy="1593802"/>
          </a:xfrm>
        </p:spPr>
        <p:txBody>
          <a:bodyPr>
            <a:noAutofit/>
          </a:bodyPr>
          <a:lstStyle/>
          <a:p>
            <a:pPr algn="r"/>
            <a:r>
              <a:rPr lang="en-US" sz="9600" dirty="0" smtClean="0"/>
              <a:t>[            ]</a:t>
            </a:r>
            <a:endParaRPr lang="en-US" sz="9600" dirty="0"/>
          </a:p>
        </p:txBody>
      </p:sp>
      <p:sp>
        <p:nvSpPr>
          <p:cNvPr id="61" name="TextBox 60"/>
          <p:cNvSpPr txBox="1"/>
          <p:nvPr/>
        </p:nvSpPr>
        <p:spPr>
          <a:xfrm>
            <a:off x="6412575" y="6342889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Modifiers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609361" y="530046"/>
            <a:ext cx="1297330" cy="5074921"/>
            <a:chOff x="6595506" y="103379"/>
            <a:chExt cx="1297330" cy="50749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506" y="103379"/>
              <a:ext cx="1297330" cy="1297330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749681" y="2077167"/>
              <a:ext cx="976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0.2</a:t>
              </a:r>
              <a:endParaRPr lang="en-US" sz="3600" b="1" dirty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49680" y="3310222"/>
              <a:ext cx="976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1.0</a:t>
              </a:r>
              <a:endParaRPr lang="en-US" sz="3600" b="1" dirty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749680" y="4531969"/>
              <a:ext cx="976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0.0</a:t>
              </a:r>
              <a:endParaRPr lang="en-US" sz="3600" b="1" dirty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8991358" y="3392281"/>
            <a:ext cx="3269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(1.0 + 0.2 + 0.0) </a:t>
            </a:r>
            <a:r>
              <a:rPr lang="en-US" sz="3200" dirty="0" smtClean="0"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÷</a:t>
            </a:r>
            <a:r>
              <a:rPr lang="en-US" sz="3200" dirty="0" smtClean="0"/>
              <a:t> </a:t>
            </a:r>
            <a:r>
              <a:rPr lang="en-US" sz="32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2 = </a:t>
            </a:r>
            <a:r>
              <a:rPr lang="en-US" sz="3200" b="1" u="sng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0.6</a:t>
            </a:r>
            <a:endParaRPr lang="en-US" sz="3200" b="1" u="sng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7919693" y="3495042"/>
            <a:ext cx="968909" cy="743062"/>
          </a:xfrm>
          <a:prstGeom prst="right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9814372" y="6342889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Final Value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0854" y="228437"/>
            <a:ext cx="188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Emotion Class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64412" y="4506351"/>
            <a:ext cx="3123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# The divider is the number of non-zero values post-multiplying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00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0" grpId="0" animBg="1"/>
      <p:bldP spid="41" grpId="0" animBg="1"/>
      <p:bldP spid="48" grpId="0" build="p"/>
      <p:bldP spid="53" grpId="0"/>
      <p:bldP spid="57" grpId="0"/>
      <p:bldP spid="59" grpId="0" build="p"/>
      <p:bldP spid="61" grpId="0"/>
      <p:bldP spid="66" grpId="0"/>
      <p:bldP spid="73" grpId="0" animBg="1"/>
      <p:bldP spid="75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 rot="5400000">
            <a:off x="-1457401" y="3135098"/>
            <a:ext cx="5170962" cy="1593802"/>
          </a:xfrm>
        </p:spPr>
        <p:txBody>
          <a:bodyPr>
            <a:noAutofit/>
          </a:bodyPr>
          <a:lstStyle/>
          <a:p>
            <a:pPr algn="r"/>
            <a:r>
              <a:rPr lang="en-US" sz="9600" dirty="0" smtClean="0"/>
              <a:t>[            ]</a:t>
            </a:r>
            <a:endParaRPr lang="en-US" sz="9600" dirty="0"/>
          </a:p>
        </p:txBody>
      </p:sp>
      <p:sp>
        <p:nvSpPr>
          <p:cNvPr id="53" name="TextBox 52"/>
          <p:cNvSpPr txBox="1"/>
          <p:nvPr/>
        </p:nvSpPr>
        <p:spPr>
          <a:xfrm>
            <a:off x="101868" y="6342889"/>
            <a:ext cx="20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Emotion Classes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09022" y="2554240"/>
            <a:ext cx="97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0.6</a:t>
            </a:r>
            <a:endParaRPr lang="en-US" sz="3600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09021" y="3801150"/>
            <a:ext cx="97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0.2</a:t>
            </a:r>
            <a:endParaRPr lang="en-US" sz="3600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709021" y="5022897"/>
            <a:ext cx="97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0.0</a:t>
            </a:r>
            <a:endParaRPr lang="en-US" sz="3600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720069" y="3808794"/>
            <a:ext cx="1623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&gt;  0.15</a:t>
            </a:r>
            <a:endParaRPr lang="en-US" sz="3200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4453910" y="3729650"/>
            <a:ext cx="968909" cy="743062"/>
          </a:xfrm>
          <a:prstGeom prst="right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3" y="3452517"/>
            <a:ext cx="1297330" cy="129733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3" y="4711877"/>
            <a:ext cx="1297330" cy="129733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3" y="2177725"/>
            <a:ext cx="1297330" cy="12973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739951" y="6327009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Threshold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26513" y="3200571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MAX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75886" y="3752785"/>
            <a:ext cx="97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0.6</a:t>
            </a:r>
            <a:endParaRPr lang="en-US" sz="3600" b="1" u="sng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27" y="3376270"/>
            <a:ext cx="1297330" cy="129733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7951747" y="3704419"/>
            <a:ext cx="968909" cy="743062"/>
          </a:xfrm>
          <a:prstGeom prst="right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12" y="3410220"/>
            <a:ext cx="1517747" cy="13818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499" y="3475361"/>
            <a:ext cx="1201178" cy="120117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10647842" y="3053493"/>
            <a:ext cx="0" cy="212795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837457" y="6342889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Output Value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85634" y="6327009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Outputs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44044" y="2566290"/>
            <a:ext cx="976025" cy="54624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44044" y="3803111"/>
            <a:ext cx="976025" cy="54624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66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3" grpId="0" animBg="1"/>
      <p:bldP spid="32" grpId="0"/>
      <p:bldP spid="33" grpId="0"/>
      <p:bldP spid="34" grpId="0"/>
      <p:bldP spid="36" grpId="0" animBg="1"/>
      <p:bldP spid="43" grpId="0"/>
      <p:bldP spid="44" grpId="0"/>
      <p:bldP spid="45" grpId="0" animBg="1"/>
      <p:bldP spid="47" grpId="0" animBg="1"/>
      <p:bldP spid="4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 rot="5400000">
            <a:off x="1230381" y="3135098"/>
            <a:ext cx="5170962" cy="1593802"/>
          </a:xfrm>
        </p:spPr>
        <p:txBody>
          <a:bodyPr>
            <a:noAutofit/>
          </a:bodyPr>
          <a:lstStyle/>
          <a:p>
            <a:pPr algn="r"/>
            <a:r>
              <a:rPr lang="en-US" sz="9600" dirty="0" smtClean="0"/>
              <a:t>[            ]</a:t>
            </a:r>
            <a:endParaRPr lang="en-US" sz="9600" dirty="0"/>
          </a:p>
        </p:txBody>
      </p:sp>
      <p:sp>
        <p:nvSpPr>
          <p:cNvPr id="53" name="TextBox 52"/>
          <p:cNvSpPr txBox="1"/>
          <p:nvPr/>
        </p:nvSpPr>
        <p:spPr>
          <a:xfrm>
            <a:off x="2789650" y="6342889"/>
            <a:ext cx="20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Emotion Classes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96804" y="2554240"/>
            <a:ext cx="97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0.6</a:t>
            </a:r>
            <a:endParaRPr lang="en-US" sz="3600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96803" y="3801150"/>
            <a:ext cx="97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0.2</a:t>
            </a:r>
            <a:endParaRPr lang="en-US" sz="3600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96803" y="5022897"/>
            <a:ext cx="97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0.0</a:t>
            </a:r>
            <a:endParaRPr lang="en-US" sz="3600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5689580" y="3729650"/>
            <a:ext cx="968909" cy="743062"/>
          </a:xfrm>
          <a:prstGeom prst="right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45" y="3452517"/>
            <a:ext cx="1297330" cy="129733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45" y="4711877"/>
            <a:ext cx="1297330" cy="129733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45" y="2177725"/>
            <a:ext cx="1297330" cy="1297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11" y="3429480"/>
            <a:ext cx="1381872" cy="13818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46" y="3255045"/>
            <a:ext cx="1494802" cy="1494802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8468471" y="3033966"/>
            <a:ext cx="0" cy="212795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49396" y="6346269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Outputs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394067" y="2554240"/>
            <a:ext cx="976025" cy="54624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94067" y="3801920"/>
            <a:ext cx="976025" cy="54624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94067" y="5033157"/>
            <a:ext cx="976025" cy="54624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5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44" grpId="0"/>
      <p:bldP spid="4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854310" cy="4498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What is it?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What features it has?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With some short demo videos.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How does it work?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What issues did I come </a:t>
            </a:r>
            <a:r>
              <a:rPr lang="en-US" smtClean="0">
                <a:solidFill>
                  <a:schemeClr val="bg1"/>
                </a:solidFill>
              </a:rPr>
              <a:t>across?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-1754886"/>
            <a:chExt cx="12192000" cy="86128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73328"/>
              <a:ext cx="12192000" cy="58846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Issues</a:t>
            </a:r>
            <a:endParaRPr lang="en-US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headset is not as perfectly precise as the simulator (during most of the time.)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It is poorly designed.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This may distort the output when there are hiccups.</a:t>
            </a:r>
          </a:p>
        </p:txBody>
      </p:sp>
    </p:spTree>
    <p:extLst>
      <p:ext uri="{BB962C8B-B14F-4D97-AF65-F5344CB8AC3E}">
        <p14:creationId xmlns:p14="http://schemas.microsoft.com/office/powerpoint/2010/main" val="419490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63786"/>
            <a:chOff x="0" y="-1754886"/>
            <a:chExt cx="12192000" cy="86201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85"/>
            <a:stretch/>
          </p:blipFill>
          <p:spPr>
            <a:xfrm>
              <a:off x="1" y="537896"/>
              <a:ext cx="12191999" cy="632737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Issues</a:t>
            </a:r>
            <a:endParaRPr lang="en-US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Missing modifiers: engagement, interest, meditation.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Unable to obtain SDK premium version.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Staff problems at the developer company.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Lack of a sufficient variety in </a:t>
            </a:r>
            <a:r>
              <a:rPr lang="en-US" dirty="0" err="1" smtClean="0"/>
              <a:t>EmoStates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This makes some emotions very hard to be efficiently captured.</a:t>
            </a:r>
          </a:p>
        </p:txBody>
      </p:sp>
    </p:spTree>
    <p:extLst>
      <p:ext uri="{BB962C8B-B14F-4D97-AF65-F5344CB8AC3E}">
        <p14:creationId xmlns:p14="http://schemas.microsoft.com/office/powerpoint/2010/main" val="34735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l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26492"/>
            <a:ext cx="10515600" cy="1325563"/>
          </a:xfrm>
        </p:spPr>
        <p:txBody>
          <a:bodyPr/>
          <a:lstStyle/>
          <a:p>
            <a:r>
              <a:rPr lang="en-US" b="1" dirty="0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Headset </a:t>
            </a:r>
            <a:r>
              <a:rPr lang="en-US" b="1" smtClean="0">
                <a:ln w="1016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 Action</a:t>
            </a:r>
            <a:endParaRPr lang="en-US" b="1" dirty="0">
              <a:ln w="1016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071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6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"/>
            <a:ext cx="12192000" cy="6857999"/>
            <a:chOff x="0" y="0"/>
            <a:chExt cx="12192000" cy="687752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2855"/>
              <a:ext cx="12192000" cy="588467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0" y="0"/>
              <a:ext cx="12192000" cy="30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Solutions</a:t>
            </a:r>
            <a:endParaRPr lang="en-US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W</a:t>
            </a:r>
            <a:r>
              <a:rPr lang="en-US" dirty="0" smtClean="0"/>
              <a:t>ait for an unlikely better headset and library.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Open source this, and hope for the best.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Any good solutions are welcomed.</a:t>
            </a:r>
          </a:p>
        </p:txBody>
      </p:sp>
    </p:spTree>
    <p:extLst>
      <p:ext uri="{BB962C8B-B14F-4D97-AF65-F5344CB8AC3E}">
        <p14:creationId xmlns:p14="http://schemas.microsoft.com/office/powerpoint/2010/main" val="23407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033588"/>
            <a:ext cx="10515600" cy="2852737"/>
          </a:xfrm>
        </p:spPr>
        <p:txBody>
          <a:bodyPr anchor="ctr"/>
          <a:lstStyle/>
          <a:p>
            <a:pPr algn="ctr"/>
            <a:r>
              <a:rPr lang="en-US" dirty="0" smtClean="0"/>
              <a:t>Thank You for Your </a:t>
            </a:r>
            <a:r>
              <a:rPr lang="en-US" dirty="0"/>
              <a:t>A</a:t>
            </a:r>
            <a:r>
              <a:rPr lang="en-US" dirty="0" smtClean="0"/>
              <a:t>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12192000" cy="6857999"/>
            <a:chOff x="0" y="0"/>
            <a:chExt cx="12192000" cy="68775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2855"/>
              <a:ext cx="12192000" cy="58846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0"/>
              <a:ext cx="12192000" cy="30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 program which uses your facial expressions to output your current emotion.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94" y="4622652"/>
            <a:ext cx="1466090" cy="1466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93" y="3093339"/>
            <a:ext cx="1644492" cy="164449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967655" y="3039594"/>
            <a:ext cx="0" cy="3137369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22194" y="6082478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Visual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4345" y="6088759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Text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66" y="3161373"/>
            <a:ext cx="1506521" cy="15065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75" y="4501138"/>
            <a:ext cx="1506521" cy="15065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20" y="4718254"/>
            <a:ext cx="1274885" cy="1274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65" y="3153208"/>
            <a:ext cx="1496394" cy="14963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571" y="3709469"/>
            <a:ext cx="1496394" cy="1496394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2659100" y="4211986"/>
            <a:ext cx="968909" cy="743062"/>
          </a:xfrm>
          <a:prstGeom prst="right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125916" y="4129607"/>
            <a:ext cx="968909" cy="743062"/>
          </a:xfrm>
          <a:prstGeom prst="rightArrow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8604" y="6082478"/>
            <a:ext cx="232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Programmers &amp; non-programmers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91969" y="6093196"/>
            <a:ext cx="232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Programmers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7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 animBg="1"/>
      <p:bldP spid="19" grpId="0" animBg="1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5728242" y="1500480"/>
            <a:ext cx="0" cy="519942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Overall Picture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" y="2505075"/>
            <a:ext cx="2586370" cy="199855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54" y="4362991"/>
            <a:ext cx="2495009" cy="2495009"/>
          </a:xfrm>
        </p:spPr>
      </p:pic>
      <p:sp>
        <p:nvSpPr>
          <p:cNvPr id="11" name="Bent Arrow 10"/>
          <p:cNvSpPr/>
          <p:nvPr/>
        </p:nvSpPr>
        <p:spPr>
          <a:xfrm rot="10800000" flipH="1">
            <a:off x="931493" y="4405721"/>
            <a:ext cx="1623700" cy="1486124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78" y="4362991"/>
            <a:ext cx="3159961" cy="24378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5466" y="2135743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Emotiv</a:t>
            </a:r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EPOC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0869" y="3908825"/>
            <a:ext cx="122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Emotivity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127476" y="5238964"/>
            <a:ext cx="1386401" cy="7430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940658" y="4405721"/>
            <a:ext cx="1623700" cy="1486124"/>
            <a:chOff x="940658" y="4405721"/>
            <a:chExt cx="1623700" cy="1486124"/>
          </a:xfrm>
        </p:grpSpPr>
        <p:sp>
          <p:nvSpPr>
            <p:cNvPr id="31" name="Bent Arrow 30"/>
            <p:cNvSpPr/>
            <p:nvPr/>
          </p:nvSpPr>
          <p:spPr>
            <a:xfrm rot="10800000" flipH="1">
              <a:off x="940658" y="4405721"/>
              <a:ext cx="1623700" cy="1486124"/>
            </a:xfrm>
            <a:prstGeom prst="bentArrow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49193" y="5345176"/>
              <a:ext cx="1161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Raw Data</a:t>
              </a:r>
              <a:endParaRPr lang="en-US" i="1" dirty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27308" y="3785714"/>
            <a:ext cx="18893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EmoEngine</a:t>
            </a:r>
            <a:endParaRPr lang="en-US" b="1" dirty="0" smtClean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  <a:p>
            <a:pPr algn="ctr"/>
            <a:r>
              <a:rPr lang="en-US" sz="1600" b="1" i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(run-time library)</a:t>
            </a:r>
            <a:endParaRPr lang="en-US" sz="1600" b="1" i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520079" y="5237224"/>
            <a:ext cx="2416325" cy="1406026"/>
            <a:chOff x="4520079" y="5237224"/>
            <a:chExt cx="2416325" cy="1406026"/>
          </a:xfrm>
        </p:grpSpPr>
        <p:sp>
          <p:nvSpPr>
            <p:cNvPr id="33" name="Right Arrow 32"/>
            <p:cNvSpPr/>
            <p:nvPr/>
          </p:nvSpPr>
          <p:spPr>
            <a:xfrm>
              <a:off x="5128116" y="5237224"/>
              <a:ext cx="1386401" cy="743062"/>
            </a:xfrm>
            <a:prstGeom prst="rightArrow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20079" y="5442921"/>
              <a:ext cx="24163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EmoState</a:t>
              </a:r>
              <a:endParaRPr lang="en-US" i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  <a:p>
              <a:pPr algn="ctr"/>
              <a:r>
                <a:rPr lang="en-US" i="1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(output that is easier to comprehend)</a:t>
              </a:r>
            </a:p>
            <a:p>
              <a:pPr algn="ctr"/>
              <a:r>
                <a:rPr lang="en-US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+ minor data</a:t>
              </a:r>
              <a:endParaRPr lang="en-US" dirty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</p:txBody>
        </p:sp>
      </p:grpSp>
      <p:sp>
        <p:nvSpPr>
          <p:cNvPr id="17" name="Bent Arrow 16"/>
          <p:cNvSpPr/>
          <p:nvPr/>
        </p:nvSpPr>
        <p:spPr>
          <a:xfrm rot="5400000" flipH="1">
            <a:off x="9744962" y="4239680"/>
            <a:ext cx="1623700" cy="1486124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433" y="3039530"/>
            <a:ext cx="979002" cy="979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867" y="2035146"/>
            <a:ext cx="1098133" cy="109813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899872" y="1890574"/>
            <a:ext cx="0" cy="212795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03977" y="1394587"/>
            <a:ext cx="239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Emotivity’s</a:t>
            </a:r>
            <a:r>
              <a:rPr lang="en-US" b="1" dirty="0" smtClean="0"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Outputs</a:t>
            </a:r>
            <a:endParaRPr lang="en-US" b="1" dirty="0"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760710" y="4174854"/>
            <a:ext cx="1536472" cy="1628284"/>
            <a:chOff x="9760710" y="4174854"/>
            <a:chExt cx="1536472" cy="1628284"/>
          </a:xfrm>
        </p:grpSpPr>
        <p:sp>
          <p:nvSpPr>
            <p:cNvPr id="35" name="Bent Arrow 34"/>
            <p:cNvSpPr/>
            <p:nvPr/>
          </p:nvSpPr>
          <p:spPr>
            <a:xfrm rot="5400000" flipH="1">
              <a:off x="9742270" y="4243642"/>
              <a:ext cx="1623700" cy="1486124"/>
            </a:xfrm>
            <a:prstGeom prst="bentArrow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60710" y="5433806"/>
              <a:ext cx="1171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Kozuka Gothic Pro R" panose="020B0400000000000000" pitchFamily="34" charset="-128"/>
                  <a:ea typeface="Kozuka Gothic Pro R" panose="020B0400000000000000" pitchFamily="34" charset="-128"/>
                </a:rPr>
                <a:t>Output</a:t>
              </a:r>
              <a:endParaRPr lang="en-US" i="1" dirty="0">
                <a:latin typeface="Kozuka Gothic Pro R" panose="020B0400000000000000" pitchFamily="34" charset="-128"/>
                <a:ea typeface="Kozuka Gothic Pro R" panose="020B0400000000000000" pitchFamily="34" charset="-128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62" y="1812351"/>
            <a:ext cx="2391820" cy="2855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03" y="1807293"/>
            <a:ext cx="3548342" cy="2905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05" y="1816317"/>
            <a:ext cx="1201178" cy="12011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14" y="2913355"/>
            <a:ext cx="1201178" cy="120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157787" cy="449897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Output </a:t>
            </a:r>
            <a:r>
              <a:rPr lang="en-US" dirty="0" err="1" smtClean="0">
                <a:solidFill>
                  <a:schemeClr val="bg1"/>
                </a:solidFill>
              </a:rPr>
              <a:t>visualisation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Classification </a:t>
            </a:r>
            <a:r>
              <a:rPr lang="en-US" dirty="0" err="1" smtClean="0">
                <a:solidFill>
                  <a:schemeClr val="bg1"/>
                </a:solidFill>
              </a:rPr>
              <a:t>visualisation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Modifiers </a:t>
            </a:r>
            <a:r>
              <a:rPr lang="en-US" dirty="0" err="1" smtClean="0">
                <a:solidFill>
                  <a:schemeClr val="bg1"/>
                </a:solidFill>
              </a:rPr>
              <a:t>customisation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Program settings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4"/>
          </p:nvPr>
        </p:nvSpPr>
        <p:spPr>
          <a:xfrm>
            <a:off x="6172200" y="1690688"/>
            <a:ext cx="5183188" cy="449897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Headset status display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Output and logs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Graphical user interface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User data management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68" y="570536"/>
            <a:ext cx="903630" cy="9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3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-1754886"/>
            <a:chExt cx="12192000" cy="86128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73328"/>
              <a:ext cx="12192000" cy="58846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</a:t>
            </a:r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Shows the users the output emotion as a corresponding picture.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18" y="2687575"/>
            <a:ext cx="4972363" cy="383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17" y="2687576"/>
            <a:ext cx="4972363" cy="383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10603" y="3860392"/>
            <a:ext cx="2482221" cy="220831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12192000" cy="6857999"/>
            <a:chOff x="0" y="0"/>
            <a:chExt cx="12192000" cy="68775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2855"/>
              <a:ext cx="12192000" cy="58846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0"/>
              <a:ext cx="12192000" cy="309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Shows the users statistical emotion class values as bar charts.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18" y="2687575"/>
            <a:ext cx="4972363" cy="3836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17" y="2687576"/>
            <a:ext cx="4972363" cy="3836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89225" y="3860392"/>
            <a:ext cx="2206020" cy="220831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63786"/>
            <a:chOff x="0" y="-1754886"/>
            <a:chExt cx="12192000" cy="862015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85"/>
            <a:stretch/>
          </p:blipFill>
          <p:spPr>
            <a:xfrm>
              <a:off x="1" y="537896"/>
              <a:ext cx="12191999" cy="632737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0" y="-1754886"/>
              <a:ext cx="12192000" cy="484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905000">
                <a:schemeClr val="bg1"/>
              </a:glow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Headset Status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Shows the users the headset’s signal strength and battery life.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18" y="2687575"/>
            <a:ext cx="4972363" cy="3836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44810" y="3231070"/>
            <a:ext cx="1412112" cy="6117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2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</TotalTime>
  <Words>499</Words>
  <Application>Microsoft Office PowerPoint</Application>
  <PresentationFormat>Widescreen</PresentationFormat>
  <Paragraphs>126</Paragraphs>
  <Slides>35</Slides>
  <Notes>0</Notes>
  <HiddenSlides>1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Kozuka Gothic Pr6N B</vt:lpstr>
      <vt:lpstr>Kozuka Gothic Pro R</vt:lpstr>
      <vt:lpstr>Arial</vt:lpstr>
      <vt:lpstr>Calibri</vt:lpstr>
      <vt:lpstr>Calibri Light</vt:lpstr>
      <vt:lpstr>Wingdings</vt:lpstr>
      <vt:lpstr>Office Theme</vt:lpstr>
      <vt:lpstr>PowerPoint Presentation</vt:lpstr>
      <vt:lpstr>Asst. Prof. Dr. Cholwich Nattee</vt:lpstr>
      <vt:lpstr>Contents</vt:lpstr>
      <vt:lpstr>What Is it?</vt:lpstr>
      <vt:lpstr>The Overall Picture</vt:lpstr>
      <vt:lpstr>Features</vt:lpstr>
      <vt:lpstr>Output Visualisation</vt:lpstr>
      <vt:lpstr>Classification Visualisation</vt:lpstr>
      <vt:lpstr>Headset Status Display</vt:lpstr>
      <vt:lpstr>Core Features</vt:lpstr>
      <vt:lpstr>Tray Output Visualisation</vt:lpstr>
      <vt:lpstr>Modifiers Customisation</vt:lpstr>
      <vt:lpstr>Modifier Customisation</vt:lpstr>
      <vt:lpstr>Program Settings</vt:lpstr>
      <vt:lpstr>Output &amp; Logs</vt:lpstr>
      <vt:lpstr>Outputting</vt:lpstr>
      <vt:lpstr>Logging</vt:lpstr>
      <vt:lpstr>Program Settings</vt:lpstr>
      <vt:lpstr>Program Settings</vt:lpstr>
      <vt:lpstr>Logs Panel</vt:lpstr>
      <vt:lpstr>Composer Mode</vt:lpstr>
      <vt:lpstr>Quick Action</vt:lpstr>
      <vt:lpstr>Invoke Delay</vt:lpstr>
      <vt:lpstr>Graphical User Interface</vt:lpstr>
      <vt:lpstr>User Data Management</vt:lpstr>
      <vt:lpstr>User Data Management</vt:lpstr>
      <vt:lpstr>How Does it Work?</vt:lpstr>
      <vt:lpstr>How Does it Work?</vt:lpstr>
      <vt:lpstr>How Does it Work?</vt:lpstr>
      <vt:lpstr>Issues</vt:lpstr>
      <vt:lpstr>Issues</vt:lpstr>
      <vt:lpstr>Headset in Action</vt:lpstr>
      <vt:lpstr>PowerPoint Presentation</vt:lpstr>
      <vt:lpstr>Solutions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Vector IV Lucien</dc:creator>
  <cp:lastModifiedBy>Vector IV Lucien</cp:lastModifiedBy>
  <cp:revision>388</cp:revision>
  <dcterms:created xsi:type="dcterms:W3CDTF">2016-12-06T03:28:25Z</dcterms:created>
  <dcterms:modified xsi:type="dcterms:W3CDTF">2017-05-22T03:43:43Z</dcterms:modified>
</cp:coreProperties>
</file>